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600" r:id="rId3"/>
    <p:sldId id="598" r:id="rId4"/>
    <p:sldId id="599" r:id="rId5"/>
    <p:sldId id="601" r:id="rId6"/>
    <p:sldId id="602" r:id="rId7"/>
    <p:sldId id="604" r:id="rId8"/>
    <p:sldId id="603" r:id="rId9"/>
    <p:sldId id="605" r:id="rId10"/>
    <p:sldId id="606" r:id="rId11"/>
    <p:sldId id="59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9645"/>
    <a:srgbClr val="761E1E"/>
    <a:srgbClr val="6CD4C2"/>
    <a:srgbClr val="21B097"/>
    <a:srgbClr val="125732"/>
    <a:srgbClr val="F0CE1E"/>
    <a:srgbClr val="2E3130"/>
    <a:srgbClr val="C4E8EC"/>
    <a:srgbClr val="8FDBCD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92" autoAdjust="0"/>
  </p:normalViewPr>
  <p:slideViewPr>
    <p:cSldViewPr snapToGrid="0">
      <p:cViewPr>
        <p:scale>
          <a:sx n="69" d="100"/>
          <a:sy n="69" d="100"/>
        </p:scale>
        <p:origin x="1157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DAB2489-C04C-428A-A1D0-70AE1807C71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31AD2E-ED65-499A-B555-75F0D72984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7FCA4-CC15-4CF1-A062-54DB11CFF6F4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54E68D-F571-4901-9A4E-0F1BD8B63FD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8F543-8B29-4733-8AD9-ACD0B7600D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3AB695-B5C2-49DD-8225-81A5C44000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77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885192-CA26-44B2-B05F-4925A51AAC48}" type="datetimeFigureOut">
              <a:rPr lang="en-US" smtClean="0"/>
              <a:t>1/13/2021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4FEBF5-865A-42CD-B96E-E072C25EF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60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4FEBF5-865A-42CD-B96E-E072C25EF6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145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4FEBF5-865A-42CD-B96E-E072C25EF6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868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4FEBF5-865A-42CD-B96E-E072C25EF6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63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4FEBF5-865A-42CD-B96E-E072C25EF6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737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4FEBF5-865A-42CD-B96E-E072C25EF6A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84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05BF88-2553-4D25-B834-1C6A37E759BE}"/>
              </a:ext>
            </a:extLst>
          </p:cNvPr>
          <p:cNvSpPr/>
          <p:nvPr userDrawn="1"/>
        </p:nvSpPr>
        <p:spPr>
          <a:xfrm>
            <a:off x="0" y="618290"/>
            <a:ext cx="12192000" cy="230428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EB1B94-4DB0-4E23-8877-5D2D8203A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412" y="621859"/>
            <a:ext cx="11353800" cy="2286000"/>
          </a:xfrm>
          <a:noFill/>
        </p:spPr>
        <p:txBody>
          <a:bodyPr anchor="ctr"/>
          <a:lstStyle>
            <a:lvl1pPr algn="ctr">
              <a:defRPr sz="60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483650-1ED0-4579-8305-5D719C53EA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945801"/>
            <a:ext cx="7462645" cy="1781670"/>
          </a:xfrm>
          <a:solidFill>
            <a:schemeClr val="tx1">
              <a:alpha val="8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FAE7F-EF8F-4C63-AC41-F84BE4B58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5BF12-24BF-4525-ACC9-27DCE283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9A82B-AD4E-41E5-B296-FFCA7AB6C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EB456C-F0D4-42E8-9EDD-6285EA02302A}"/>
              </a:ext>
            </a:extLst>
          </p:cNvPr>
          <p:cNvSpPr/>
          <p:nvPr userDrawn="1"/>
        </p:nvSpPr>
        <p:spPr>
          <a:xfrm>
            <a:off x="0" y="475898"/>
            <a:ext cx="12192000" cy="159808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22000">
                <a:srgbClr val="F0CE1E"/>
              </a:gs>
              <a:gs pos="76000">
                <a:srgbClr val="761E1E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0D940A94-A009-47F3-B2FB-0729E13F34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3702872"/>
            <a:ext cx="2267527" cy="2267527"/>
          </a:xfrm>
          <a:prstGeom prst="rect">
            <a:avLst/>
          </a:prstGeom>
          <a:effectLst>
            <a:reflection blurRad="12700" stA="45000" endPos="29000" dist="63500" dir="5400000" sy="-100000" algn="bl" rotWithShape="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887F444-0757-4BE4-9804-76A59A88740F}"/>
              </a:ext>
            </a:extLst>
          </p:cNvPr>
          <p:cNvSpPr/>
          <p:nvPr userDrawn="1"/>
        </p:nvSpPr>
        <p:spPr>
          <a:xfrm>
            <a:off x="0" y="2905162"/>
            <a:ext cx="12192000" cy="159808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22000">
                <a:srgbClr val="F0CE1E"/>
              </a:gs>
              <a:gs pos="76000">
                <a:srgbClr val="761E1E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399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BCAB9-EDDB-4150-B824-E6C9077CD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713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F1CB98-18D3-416F-BB5A-0A89964E2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26735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63D8E4-5727-4F1D-9852-8CB68205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96880"/>
            <a:ext cx="3932237" cy="36441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6FE077-3009-4BE9-A98D-C37B2872E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AC3CD5-D5E9-4AFC-B48C-CD8BFEB22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00DBBE-6EC4-4379-B2EC-A161A7C69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2EFBBC-4F9B-4537-9881-78ECB887562A}"/>
              </a:ext>
            </a:extLst>
          </p:cNvPr>
          <p:cNvSpPr txBox="1"/>
          <p:nvPr userDrawn="1"/>
        </p:nvSpPr>
        <p:spPr>
          <a:xfrm>
            <a:off x="10702019" y="-84291"/>
            <a:ext cx="1303562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5</a:t>
            </a:r>
            <a:r>
              <a:rPr lang="el-GR" sz="9600" b="1" baseline="4000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endParaRPr lang="en-US" sz="9600" b="1" baseline="4000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Poor Richard" panose="02080502050505020702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4D5153-D2B7-4685-9DF1-8034BEC1AD50}"/>
              </a:ext>
            </a:extLst>
          </p:cNvPr>
          <p:cNvSpPr/>
          <p:nvPr userDrawn="1"/>
        </p:nvSpPr>
        <p:spPr>
          <a:xfrm>
            <a:off x="836612" y="2336265"/>
            <a:ext cx="3932237" cy="16193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22000">
                <a:srgbClr val="F0CE1E"/>
              </a:gs>
              <a:gs pos="76000">
                <a:srgbClr val="761E1E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3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9D658-CE41-45ED-A10A-312A3CA4A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8BD98A-6280-4CDA-BCFF-8F96175466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D6EA4-DBE5-4649-89B7-F0696274A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D502A-CDB0-4346-B918-0ABEF1DC5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FC92A-37D7-499B-899C-AD7E62272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0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C56136-9C7C-4B99-8211-C5C973780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F58CDD-360B-4FC3-A660-22FCD3FB3A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1AC6E-4981-4BF5-8AC1-D1B10B18F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0C8B8-596F-48E6-9796-AF83E61B4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6A2FD-C48A-404A-9E75-C0DE985C2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0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57C9D5-CDED-45DA-810F-93B020ACB575}"/>
              </a:ext>
            </a:extLst>
          </p:cNvPr>
          <p:cNvSpPr/>
          <p:nvPr userDrawn="1"/>
        </p:nvSpPr>
        <p:spPr>
          <a:xfrm>
            <a:off x="0" y="0"/>
            <a:ext cx="10665868" cy="132556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4FA6E7-C7F1-4C82-9378-78B864FA1AA8}"/>
              </a:ext>
            </a:extLst>
          </p:cNvPr>
          <p:cNvSpPr/>
          <p:nvPr userDrawn="1"/>
        </p:nvSpPr>
        <p:spPr>
          <a:xfrm>
            <a:off x="0" y="1485369"/>
            <a:ext cx="12192000" cy="5372631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3F8D32-D704-4AA6-B61A-C5FD377F8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36525"/>
            <a:ext cx="10056269" cy="1037735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2C44E-A322-47F2-A864-6239CBBD7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69660"/>
            <a:ext cx="10972800" cy="4754880"/>
          </a:xfrm>
          <a:noFill/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1B937-3272-4E39-8A7B-D3069744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17BC4-8532-4032-AE38-6224139F8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50AFD-C4D0-4C61-901A-A54318A4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02DE74-E250-469C-A7AA-64AD410C9AD7}"/>
              </a:ext>
            </a:extLst>
          </p:cNvPr>
          <p:cNvSpPr txBox="1"/>
          <p:nvPr userDrawn="1"/>
        </p:nvSpPr>
        <p:spPr>
          <a:xfrm>
            <a:off x="11377768" y="779556"/>
            <a:ext cx="66396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000" b="1" cap="none" spc="0" dirty="0">
                <a:ln w="3175">
                  <a:noFill/>
                  <a:prstDash val="solid"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 LLC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1738D6-A406-4F57-9560-CFBE47DDE68D}"/>
              </a:ext>
            </a:extLst>
          </p:cNvPr>
          <p:cNvSpPr txBox="1"/>
          <p:nvPr userDrawn="1"/>
        </p:nvSpPr>
        <p:spPr>
          <a:xfrm>
            <a:off x="10702019" y="-84291"/>
            <a:ext cx="1303562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5</a:t>
            </a:r>
            <a:r>
              <a:rPr lang="el-GR" sz="9600" b="1" baseline="4000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endParaRPr lang="en-US" sz="9600" b="1" baseline="4000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Poor Richard" panose="02080502050505020702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70503B-CB9A-4F55-9C4C-F4AFA993D0E6}"/>
              </a:ext>
            </a:extLst>
          </p:cNvPr>
          <p:cNvSpPr/>
          <p:nvPr userDrawn="1"/>
        </p:nvSpPr>
        <p:spPr>
          <a:xfrm>
            <a:off x="0" y="1310785"/>
            <a:ext cx="12192000" cy="179989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22000">
                <a:srgbClr val="F0CE1E"/>
              </a:gs>
              <a:gs pos="76000">
                <a:srgbClr val="761E1E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192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FAD4-38F4-4B4D-A976-F55CBD701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35166"/>
            <a:ext cx="10509250" cy="284994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F2052-D1F9-4B84-9906-60CAA7150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547710"/>
            <a:ext cx="10509250" cy="1494605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2420E-B68E-4566-A71B-427761922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35040-8B25-42BF-A95B-938C17808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04D43-14FC-4896-A3F3-98D49D68D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EB66D3-C17A-4750-B28E-38977DE5D897}"/>
              </a:ext>
            </a:extLst>
          </p:cNvPr>
          <p:cNvSpPr txBox="1"/>
          <p:nvPr userDrawn="1"/>
        </p:nvSpPr>
        <p:spPr>
          <a:xfrm>
            <a:off x="11377768" y="779556"/>
            <a:ext cx="66396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000" b="1" cap="none" spc="0" dirty="0">
                <a:ln w="3175">
                  <a:noFill/>
                  <a:prstDash val="solid"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 LLC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08C8D5-C2C6-4741-B35A-C839652E4261}"/>
              </a:ext>
            </a:extLst>
          </p:cNvPr>
          <p:cNvSpPr txBox="1"/>
          <p:nvPr userDrawn="1"/>
        </p:nvSpPr>
        <p:spPr>
          <a:xfrm>
            <a:off x="10702019" y="-84291"/>
            <a:ext cx="1303562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5</a:t>
            </a:r>
            <a:r>
              <a:rPr lang="el-GR" sz="9600" b="1" baseline="4000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endParaRPr lang="en-US" sz="9600" b="1" baseline="4000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Poor Richard" panose="02080502050505020702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8F8579-A619-411E-B279-6006F0602DED}"/>
              </a:ext>
            </a:extLst>
          </p:cNvPr>
          <p:cNvSpPr/>
          <p:nvPr userDrawn="1"/>
        </p:nvSpPr>
        <p:spPr>
          <a:xfrm>
            <a:off x="838200" y="4382320"/>
            <a:ext cx="10509250" cy="16539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22000">
                <a:srgbClr val="F0CE1E"/>
              </a:gs>
              <a:gs pos="76000">
                <a:srgbClr val="761E1E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222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610EF-2C71-4054-AE59-E897B25217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01209"/>
            <a:ext cx="5181600" cy="447575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F4515B-902A-4076-9E8E-4282DAC0B4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701209"/>
            <a:ext cx="5181600" cy="447575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B781A2-D1F5-488E-8D96-E12FFE138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664643-6523-4D78-8B0B-25899649C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39B9A-4C7C-4E68-9D07-AABC79C18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C3B8CB-52A4-4DC3-8BD6-1CFDEEB02022}"/>
              </a:ext>
            </a:extLst>
          </p:cNvPr>
          <p:cNvSpPr txBox="1"/>
          <p:nvPr userDrawn="1"/>
        </p:nvSpPr>
        <p:spPr>
          <a:xfrm>
            <a:off x="11377768" y="779556"/>
            <a:ext cx="66396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000" b="1" cap="none" spc="0" dirty="0">
                <a:ln w="3175">
                  <a:noFill/>
                  <a:prstDash val="solid"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 LLC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82EA0F-9F15-4468-AA88-B8D3FDF0CB1E}"/>
              </a:ext>
            </a:extLst>
          </p:cNvPr>
          <p:cNvSpPr txBox="1"/>
          <p:nvPr userDrawn="1"/>
        </p:nvSpPr>
        <p:spPr>
          <a:xfrm>
            <a:off x="10702019" y="-84291"/>
            <a:ext cx="1303562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5</a:t>
            </a:r>
            <a:r>
              <a:rPr lang="el-GR" sz="9600" b="1" baseline="4000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endParaRPr lang="en-US" sz="9600" b="1" baseline="4000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Poor Richard" panose="02080502050505020702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7A63CF-D934-4180-84F5-AA15F933FE04}"/>
              </a:ext>
            </a:extLst>
          </p:cNvPr>
          <p:cNvSpPr/>
          <p:nvPr userDrawn="1"/>
        </p:nvSpPr>
        <p:spPr>
          <a:xfrm>
            <a:off x="0" y="0"/>
            <a:ext cx="10665868" cy="132556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4FABE0-870F-425C-8F39-4BC648FDF11E}"/>
              </a:ext>
            </a:extLst>
          </p:cNvPr>
          <p:cNvSpPr/>
          <p:nvPr userDrawn="1"/>
        </p:nvSpPr>
        <p:spPr>
          <a:xfrm>
            <a:off x="0" y="1321309"/>
            <a:ext cx="12192000" cy="164059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22000">
                <a:srgbClr val="F0CE1E"/>
              </a:gs>
              <a:gs pos="76000">
                <a:srgbClr val="761E1E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B0E4775-06C3-4F16-9372-B9007CF8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36525"/>
            <a:ext cx="10056269" cy="1037735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380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1572E9-DA7F-40A6-9D5A-6E93260AE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76B807-6E56-4F1C-BDCE-7A90EB8E07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E3D2AE-B08C-4F28-A01F-595C5ABC59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006FC9-6B1B-42DA-BE31-D46CD27FB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7D2E62-379C-4ED0-B290-DA06B5DE9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1A12D4-56AC-4499-B2BA-14E1BB594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F3C649-4885-4601-AD5C-52A047E9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3C5478-7CAB-4A51-851E-888FDB5A52C8}"/>
              </a:ext>
            </a:extLst>
          </p:cNvPr>
          <p:cNvSpPr txBox="1"/>
          <p:nvPr userDrawn="1"/>
        </p:nvSpPr>
        <p:spPr>
          <a:xfrm>
            <a:off x="11377768" y="779556"/>
            <a:ext cx="66396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000" b="1" cap="none" spc="0" dirty="0">
                <a:ln w="3175">
                  <a:noFill/>
                  <a:prstDash val="solid"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 LLC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B1EF36-C1F9-46AB-974E-4192538079B3}"/>
              </a:ext>
            </a:extLst>
          </p:cNvPr>
          <p:cNvSpPr txBox="1"/>
          <p:nvPr userDrawn="1"/>
        </p:nvSpPr>
        <p:spPr>
          <a:xfrm>
            <a:off x="10702019" y="-84291"/>
            <a:ext cx="1303562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5</a:t>
            </a:r>
            <a:r>
              <a:rPr lang="el-GR" sz="9600" b="1" baseline="4000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endParaRPr lang="en-US" sz="9600" b="1" baseline="4000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Poor Richard" panose="02080502050505020702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A47830-8CD0-4491-B13C-B855AA19547E}"/>
              </a:ext>
            </a:extLst>
          </p:cNvPr>
          <p:cNvSpPr/>
          <p:nvPr userDrawn="1"/>
        </p:nvSpPr>
        <p:spPr>
          <a:xfrm>
            <a:off x="0" y="0"/>
            <a:ext cx="10665868" cy="132556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84C68CB-872A-40DC-9488-6F2F28847607}"/>
              </a:ext>
            </a:extLst>
          </p:cNvPr>
          <p:cNvSpPr/>
          <p:nvPr userDrawn="1"/>
        </p:nvSpPr>
        <p:spPr>
          <a:xfrm>
            <a:off x="0" y="1321309"/>
            <a:ext cx="12192000" cy="164059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22000">
                <a:srgbClr val="F0CE1E"/>
              </a:gs>
              <a:gs pos="76000">
                <a:srgbClr val="761E1E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C6DFCFA7-89AA-48C9-BD77-04044E414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36525"/>
            <a:ext cx="10056269" cy="1037735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9094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964866-20B8-47F2-814C-EE47DEBF3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30A0A6-AB87-49E9-9CEC-9CACBCB52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E5FE26-F6A2-4DF9-87A6-E8FB841DE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6B0EDA-AD87-4A61-A036-BFAA4B303ED4}"/>
              </a:ext>
            </a:extLst>
          </p:cNvPr>
          <p:cNvSpPr txBox="1"/>
          <p:nvPr userDrawn="1"/>
        </p:nvSpPr>
        <p:spPr>
          <a:xfrm>
            <a:off x="11377768" y="779556"/>
            <a:ext cx="66396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000" b="1" cap="none" spc="0" dirty="0">
                <a:ln w="3175">
                  <a:noFill/>
                  <a:prstDash val="solid"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 LLC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8EAB75-9A55-4643-8D4A-3AD3DBB5E540}"/>
              </a:ext>
            </a:extLst>
          </p:cNvPr>
          <p:cNvSpPr txBox="1"/>
          <p:nvPr userDrawn="1"/>
        </p:nvSpPr>
        <p:spPr>
          <a:xfrm>
            <a:off x="10702019" y="-84291"/>
            <a:ext cx="1303562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5</a:t>
            </a:r>
            <a:r>
              <a:rPr lang="el-GR" sz="9600" b="1" baseline="4000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endParaRPr lang="en-US" sz="9600" b="1" baseline="4000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Poor Richard" panose="02080502050505020702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BD64C9-DDF7-4317-AA9B-EF392B579B6F}"/>
              </a:ext>
            </a:extLst>
          </p:cNvPr>
          <p:cNvSpPr/>
          <p:nvPr userDrawn="1"/>
        </p:nvSpPr>
        <p:spPr>
          <a:xfrm>
            <a:off x="0" y="0"/>
            <a:ext cx="10665868" cy="132556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674558-B769-4102-A946-985934D18253}"/>
              </a:ext>
            </a:extLst>
          </p:cNvPr>
          <p:cNvSpPr/>
          <p:nvPr userDrawn="1"/>
        </p:nvSpPr>
        <p:spPr>
          <a:xfrm>
            <a:off x="0" y="1321309"/>
            <a:ext cx="12192000" cy="164059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22000">
                <a:srgbClr val="F0CE1E"/>
              </a:gs>
              <a:gs pos="76000">
                <a:srgbClr val="761E1E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2D3771D4-A063-4220-A639-E3365B16C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36525"/>
            <a:ext cx="10056269" cy="1037735"/>
          </a:xfrm>
          <a:noFill/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392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2C9F97-356F-4F1C-BD64-A7BE8E669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B01836-417C-495B-A1FC-A324F9073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04018A-74FF-4A8B-AB5F-D4226C4F0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0D24B-388C-43A9-B058-E579AD89AFFB}"/>
              </a:ext>
            </a:extLst>
          </p:cNvPr>
          <p:cNvSpPr txBox="1"/>
          <p:nvPr userDrawn="1"/>
        </p:nvSpPr>
        <p:spPr>
          <a:xfrm>
            <a:off x="11377768" y="779556"/>
            <a:ext cx="66396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000" b="1" cap="none" spc="0" dirty="0">
                <a:ln w="3175">
                  <a:noFill/>
                  <a:prstDash val="solid"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 LLC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034842-B266-4E9B-A4C3-BBB5A69B36A9}"/>
              </a:ext>
            </a:extLst>
          </p:cNvPr>
          <p:cNvSpPr txBox="1"/>
          <p:nvPr userDrawn="1"/>
        </p:nvSpPr>
        <p:spPr>
          <a:xfrm>
            <a:off x="10702019" y="-84291"/>
            <a:ext cx="1303562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5</a:t>
            </a:r>
            <a:r>
              <a:rPr lang="el-GR" sz="9600" b="1" baseline="4000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endParaRPr lang="en-US" sz="9600" b="1" baseline="4000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Poor Richard" panose="020805020505050207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19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2C9F97-356F-4F1C-BD64-A7BE8E669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B01836-417C-495B-A1FC-A324F9073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04018A-74FF-4A8B-AB5F-D4226C4F0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0D24B-388C-43A9-B058-E579AD89AFFB}"/>
              </a:ext>
            </a:extLst>
          </p:cNvPr>
          <p:cNvSpPr txBox="1"/>
          <p:nvPr userDrawn="1"/>
        </p:nvSpPr>
        <p:spPr>
          <a:xfrm>
            <a:off x="11377768" y="779556"/>
            <a:ext cx="66396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2000" b="1" cap="none" spc="0" dirty="0">
                <a:ln w="3175">
                  <a:noFill/>
                  <a:prstDash val="solid"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 LLC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6F7915-A310-49F4-94B6-174FD72CC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  <a:solidFill>
            <a:schemeClr val="tx1">
              <a:alpha val="85000"/>
            </a:schemeClr>
          </a:solidFill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034842-B266-4E9B-A4C3-BBB5A69B36A9}"/>
              </a:ext>
            </a:extLst>
          </p:cNvPr>
          <p:cNvSpPr txBox="1"/>
          <p:nvPr userDrawn="1"/>
        </p:nvSpPr>
        <p:spPr>
          <a:xfrm>
            <a:off x="10702019" y="-84291"/>
            <a:ext cx="1303562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5</a:t>
            </a:r>
            <a:r>
              <a:rPr lang="el-GR" sz="9600" b="1" baseline="4000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endParaRPr lang="en-US" sz="9600" b="1" baseline="4000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Poor Richard" panose="020805020505050207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983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66C10-FE0D-4FC2-99E1-4FFD6D1A9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7127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635B4-0A6E-47FD-AFA2-8EDD895A3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267352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A1F42-5F08-496C-BFEF-4B60585D2C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98197"/>
            <a:ext cx="3929061" cy="364277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B9D05F-ECE8-42E7-95BA-E850025CB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EE515-A64C-42E9-9FC0-969A8E370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B178DA-5A61-4C60-9D9F-B80A72E20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C7E360-B2F9-462E-ACF8-2125F11CCD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74699C-B625-422D-8DED-D43E8B3CCDA6}"/>
              </a:ext>
            </a:extLst>
          </p:cNvPr>
          <p:cNvSpPr txBox="1"/>
          <p:nvPr userDrawn="1"/>
        </p:nvSpPr>
        <p:spPr>
          <a:xfrm>
            <a:off x="10702019" y="-84291"/>
            <a:ext cx="1303562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n-US" sz="9600" b="1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Poor Richard" panose="02080502050505020702" pitchFamily="18" charset="0"/>
              </a:rPr>
              <a:t>5</a:t>
            </a:r>
            <a:r>
              <a:rPr lang="el-GR" sz="9600" b="1" baseline="40000" dirty="0">
                <a:ln>
                  <a:noFill/>
                </a:ln>
                <a:solidFill>
                  <a:schemeClr val="tx1">
                    <a:lumMod val="75000"/>
                  </a:schemeClr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α</a:t>
            </a:r>
            <a:endParaRPr lang="en-US" sz="9600" b="1" baseline="40000" dirty="0">
              <a:ln>
                <a:noFill/>
              </a:ln>
              <a:solidFill>
                <a:schemeClr val="tx1">
                  <a:lumMod val="75000"/>
                </a:schemeClr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Poor Richard" panose="02080502050505020702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1CEC4F-1F6E-4A38-A859-E13DD9DD1CB7}"/>
              </a:ext>
            </a:extLst>
          </p:cNvPr>
          <p:cNvSpPr/>
          <p:nvPr userDrawn="1"/>
        </p:nvSpPr>
        <p:spPr>
          <a:xfrm>
            <a:off x="836612" y="2336265"/>
            <a:ext cx="3932237" cy="16193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22000">
                <a:srgbClr val="F0CE1E"/>
              </a:gs>
              <a:gs pos="76000">
                <a:srgbClr val="761E1E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40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184C70E-D91D-4723-9A6E-7BD18D1435E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"/>
            <a:ext cx="12192002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65AD8-B73A-466C-AFE1-DE5FD9F9C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81113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3CF42-BE92-43A2-9A21-1B6D078B1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92AED-BB65-4032-B815-B9B6E1D5BE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09/12/2020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68506-1BAE-4354-A4D4-E5796FDD9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129A0-8010-452F-9F76-634860A64A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7E360-B2F9-462E-ACF8-2125F11CC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0624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mailto:rex@five-alpha.com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3FE89-0CD3-4A00-93A9-42E4F2A2A5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b="1" dirty="0"/>
              <a:t>Heliport Airspace Risk Analysis Profile</a:t>
            </a:r>
            <a:endParaRPr lang="en-US" sz="66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2F28C6-9C47-4205-90C4-9CD8E00D1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3950142"/>
            <a:ext cx="7478486" cy="1781670"/>
          </a:xfrm>
        </p:spPr>
        <p:txBody>
          <a:bodyPr>
            <a:normAutofit/>
          </a:bodyPr>
          <a:lstStyle/>
          <a:p>
            <a:r>
              <a:rPr lang="en-US" sz="3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Discussion Brief on the Potential risk scoring criteria as it pertains to heliport airspace</a:t>
            </a:r>
          </a:p>
          <a:p>
            <a:endParaRPr lang="en-US" sz="9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19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Updated: January 13,2021</a:t>
            </a:r>
          </a:p>
        </p:txBody>
      </p:sp>
    </p:spTree>
    <p:extLst>
      <p:ext uri="{BB962C8B-B14F-4D97-AF65-F5344CB8AC3E}">
        <p14:creationId xmlns:p14="http://schemas.microsoft.com/office/powerpoint/2010/main" val="3211209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6028-9082-4FFC-8A73-7215EDD7B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Defined Overall Risk Area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45849-DC36-4243-AD39-E44763278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09/12/2020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C05EC-A89B-4C1C-9EBD-AD8169956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4457-96B6-42D3-BBC8-E9DC371FB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7E360-B2F9-462E-ACF8-2125F11CCDF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58682E-573F-4705-A416-4706649CA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6548" y="2983611"/>
            <a:ext cx="5097122" cy="1828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E13453-C805-43C4-922C-E5F0D5D19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005963" y="2983611"/>
            <a:ext cx="5097123" cy="18288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37A1FFA-4305-414E-81E2-ACCB009C955B}"/>
              </a:ext>
            </a:extLst>
          </p:cNvPr>
          <p:cNvCxnSpPr/>
          <p:nvPr/>
        </p:nvCxnSpPr>
        <p:spPr>
          <a:xfrm>
            <a:off x="1005963" y="5018310"/>
            <a:ext cx="10177707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7FD3E3BE-AB85-4BEF-B544-C857A9849231}"/>
              </a:ext>
            </a:extLst>
          </p:cNvPr>
          <p:cNvSpPr/>
          <p:nvPr/>
        </p:nvSpPr>
        <p:spPr>
          <a:xfrm>
            <a:off x="5743642" y="5128659"/>
            <a:ext cx="685811" cy="2351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8,105’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90704F-73AD-4D8E-B69D-6BF8E476B9A2}"/>
              </a:ext>
            </a:extLst>
          </p:cNvPr>
          <p:cNvSpPr txBox="1"/>
          <p:nvPr/>
        </p:nvSpPr>
        <p:spPr>
          <a:xfrm>
            <a:off x="8574117" y="5986773"/>
            <a:ext cx="234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*Drawing Not To Scale</a:t>
            </a:r>
          </a:p>
        </p:txBody>
      </p:sp>
    </p:spTree>
    <p:extLst>
      <p:ext uri="{BB962C8B-B14F-4D97-AF65-F5344CB8AC3E}">
        <p14:creationId xmlns:p14="http://schemas.microsoft.com/office/powerpoint/2010/main" val="373039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F686E7D-6127-47D4-9746-5445DA71D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Questions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812FF3C-C4A3-4BAD-AB03-865981FEA6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If you have questions regarding this information, please contact us.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8E2F0-70B9-4C32-A093-18AB835A3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09/12/2020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45EE1-82C6-4542-B34A-C3602A7BA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5378F-72B4-4137-9603-5A7FBDF60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7E360-B2F9-462E-ACF8-2125F11CCDFB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B4D2A7-45E2-4BA3-BAE9-FB0B9FE8A954}"/>
              </a:ext>
            </a:extLst>
          </p:cNvPr>
          <p:cNvSpPr/>
          <p:nvPr/>
        </p:nvSpPr>
        <p:spPr>
          <a:xfrm>
            <a:off x="7520879" y="1929086"/>
            <a:ext cx="3485249" cy="181588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Rex J. Alexander</a:t>
            </a:r>
          </a:p>
          <a:p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President, </a:t>
            </a:r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or Richard" panose="02080502050505020702" pitchFamily="18" charset="0"/>
              </a:rPr>
              <a:t>5</a:t>
            </a:r>
            <a:r>
              <a:rPr lang="el-GR" sz="2800" b="1" baseline="40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or Richard" panose="02080502050505020702" pitchFamily="18" charset="0"/>
              </a:rPr>
              <a:t>α</a:t>
            </a:r>
            <a:endParaRPr lang="en-US" sz="2800" b="1" baseline="40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(260) 494-0891</a:t>
            </a:r>
          </a:p>
          <a:p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2"/>
              </a:rPr>
              <a:t>info@five-alpha.com</a:t>
            </a: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49044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8A9D5-1252-4E6D-94D4-78C079D49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Heliport Airspace Defining Boundaries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CD21E-6A23-4F32-BF50-0C22D4C4C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Definition of a Heliport’s Imaginary Surfaces found in CFR Part-77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04800" marR="0">
              <a:spcBef>
                <a:spcPts val="1000"/>
              </a:spcBef>
              <a:spcAft>
                <a:spcPts val="500"/>
              </a:spcAft>
            </a:pPr>
            <a:r>
              <a:rPr lang="en-US" sz="2000" b="1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§77.23   Heliport imaginary surfaces.</a:t>
            </a:r>
            <a:endParaRPr lang="en-US" sz="2000" dirty="0">
              <a:solidFill>
                <a:schemeClr val="bg2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62000" lvl="1" indent="304800">
              <a:spcBef>
                <a:spcPts val="0"/>
              </a:spcBef>
            </a:pPr>
            <a:r>
              <a:rPr lang="en-US" sz="1800" b="1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(a) </a:t>
            </a:r>
            <a:r>
              <a:rPr lang="en-US" sz="1800" b="1" i="1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Primary surface.</a:t>
            </a:r>
            <a:r>
              <a:rPr lang="en-US" sz="180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The area of the primary surface coincides in size and shape with the designated take-off and landing area. This surface is a horizontal plane at the elevation of the established heliport elevation.</a:t>
            </a:r>
          </a:p>
          <a:p>
            <a:pPr marL="762000" lvl="1" indent="304800">
              <a:spcBef>
                <a:spcPts val="0"/>
              </a:spcBef>
            </a:pPr>
            <a:endParaRPr lang="en-US" sz="1800" dirty="0">
              <a:solidFill>
                <a:schemeClr val="bg2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62000" lvl="1" indent="304800">
              <a:spcBef>
                <a:spcPts val="0"/>
              </a:spcBef>
            </a:pPr>
            <a:r>
              <a:rPr lang="en-US" sz="1800" b="1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(b) Approach surface</a:t>
            </a:r>
            <a:r>
              <a:rPr lang="en-US" sz="1800" i="1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r>
              <a:rPr lang="en-US" sz="180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The approach surface begins at each end of the heliport primary surface with the same width as the primary surface, and extends outward and upward for a horizontal distance of 4,000 feet where its width is 500 feet. The slope of the approach surface is 8 to 1 for civil heliports and 10 to 1 for military heliports.</a:t>
            </a:r>
          </a:p>
          <a:p>
            <a:pPr marL="762000" lvl="1" indent="304800">
              <a:spcBef>
                <a:spcPts val="0"/>
              </a:spcBef>
            </a:pPr>
            <a:endParaRPr lang="en-US" sz="1800" dirty="0">
              <a:solidFill>
                <a:schemeClr val="bg2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62000" lvl="1" indent="304800">
              <a:spcBef>
                <a:spcPts val="0"/>
              </a:spcBef>
            </a:pPr>
            <a:r>
              <a:rPr lang="en-US" sz="1800" b="1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(c) </a:t>
            </a:r>
            <a:r>
              <a:rPr lang="en-US" sz="1800" b="1" i="1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Transitional surfaces.</a:t>
            </a:r>
            <a:r>
              <a:rPr lang="en-US" sz="1800" dirty="0">
                <a:solidFill>
                  <a:schemeClr val="bg2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These surfaces extend outward and upward from the lateral boundaries of the primary surface and from the approach surfaces at a slope of 2 to 1 for a distance of 250 feet measured horizontally from the centerline of the primary and approach surfaces.</a:t>
            </a:r>
            <a:endParaRPr lang="en-US" sz="1800" dirty="0">
              <a:solidFill>
                <a:schemeClr val="bg2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BDBAB-7AE7-48E4-998E-9657EBE81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09/12/2020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4188E-8372-40A2-BE44-858C48703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89E2E-A817-4E89-8361-D6A6354C0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7E360-B2F9-462E-ACF8-2125F11CCD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2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C1BC22-F08E-4F5A-AA58-54289A67A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Notice Criteria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ECC6CE-8511-4352-BE24-4284AE0F3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§77.9   Construction or alteration requiring notice.</a:t>
            </a:r>
            <a:endParaRPr lang="en-US" sz="32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3200" dirty="0">
              <a:latin typeface="+mj-lt"/>
            </a:endParaRPr>
          </a:p>
          <a:p>
            <a:pPr lvl="1"/>
            <a:r>
              <a:rPr lang="en-US" sz="3200" dirty="0">
                <a:latin typeface="+mj-lt"/>
              </a:rPr>
              <a:t>If requested by the FAA, or if you propose any of the following types of construction or alteration, you must file notice with the FAA of:</a:t>
            </a:r>
          </a:p>
          <a:p>
            <a:pPr lvl="1"/>
            <a:endParaRPr lang="en-US" sz="3200" dirty="0">
              <a:latin typeface="+mj-lt"/>
            </a:endParaRPr>
          </a:p>
          <a:p>
            <a:pPr lvl="2"/>
            <a:r>
              <a:rPr lang="en-US" sz="2800" dirty="0">
                <a:latin typeface="+mj-lt"/>
              </a:rPr>
              <a:t>(3) 25 to 1 for a horizontal distance of 5,000 ft. from the nearest point of the nearest landing and takeoff area of each heliport described in paragraph (d) of this section.</a:t>
            </a:r>
          </a:p>
        </p:txBody>
      </p:sp>
    </p:spTree>
    <p:extLst>
      <p:ext uri="{BB962C8B-B14F-4D97-AF65-F5344CB8AC3E}">
        <p14:creationId xmlns:p14="http://schemas.microsoft.com/office/powerpoint/2010/main" val="287445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4D58A-624F-488C-9A1B-035A80835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FAA Defined Heliport Obstruction Area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061B1F5-F024-434F-9BC9-F6D15979E9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177" r="3572"/>
          <a:stretch/>
        </p:blipFill>
        <p:spPr>
          <a:xfrm>
            <a:off x="333457" y="1823010"/>
            <a:ext cx="5683567" cy="277129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5EF55-0F1E-47A4-B9FB-02E7AD5FF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09/12/2020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3E6C5-B195-4923-8C73-D3BCB496A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23969-FDDD-4984-9E33-F7BC07F5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7E360-B2F9-462E-ACF8-2125F11CCDF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D5BB70D-928C-4136-A89E-83FACFBC4C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729" y="1823010"/>
            <a:ext cx="5870814" cy="42486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222299E-7773-4398-8687-4CC144F52365}"/>
              </a:ext>
            </a:extLst>
          </p:cNvPr>
          <p:cNvSpPr txBox="1"/>
          <p:nvPr/>
        </p:nvSpPr>
        <p:spPr>
          <a:xfrm>
            <a:off x="838200" y="5058386"/>
            <a:ext cx="5024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FAA Heliport Design Advisory Circular 150/5390-2C </a:t>
            </a:r>
          </a:p>
        </p:txBody>
      </p:sp>
    </p:spTree>
    <p:extLst>
      <p:ext uri="{BB962C8B-B14F-4D97-AF65-F5344CB8AC3E}">
        <p14:creationId xmlns:p14="http://schemas.microsoft.com/office/powerpoint/2010/main" val="1647217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C110F-CCD6-45E9-9ECD-F8C5039C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for Lighting &amp; Marking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254F5CC-A87C-43D9-BC12-6359AB0839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5965" y="1715984"/>
            <a:ext cx="6520070" cy="446267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E84BF-E0E6-4687-AA60-0E62739BE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09/12/2020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16D9EC-DF8F-4BB9-B159-A1407CF89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731A6-EB06-4B92-8C1C-9D169BFFB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7E360-B2F9-462E-ACF8-2125F11CCDF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A46E4B-79AE-41CC-A31A-B72348C9B348}"/>
              </a:ext>
            </a:extLst>
          </p:cNvPr>
          <p:cNvSpPr txBox="1"/>
          <p:nvPr/>
        </p:nvSpPr>
        <p:spPr>
          <a:xfrm>
            <a:off x="838200" y="5987018"/>
            <a:ext cx="5024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FAA Heliport Design Advisory Circular 150/5390-2C </a:t>
            </a:r>
          </a:p>
        </p:txBody>
      </p:sp>
    </p:spTree>
    <p:extLst>
      <p:ext uri="{BB962C8B-B14F-4D97-AF65-F5344CB8AC3E}">
        <p14:creationId xmlns:p14="http://schemas.microsoft.com/office/powerpoint/2010/main" val="423901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98AF9-C5F1-4E6F-B0D0-03B8164D7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for Lighting &amp; Marking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AA2CEF8-A1A8-4A93-B451-568588A4B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951" y="1681526"/>
            <a:ext cx="10330098" cy="445164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CFC34-5397-4691-9F5D-44ED4373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09/12/2020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6259C-A843-44B7-B4CB-4B95DE377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8D70AF-19E1-438C-A9A7-7496D94BD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7E360-B2F9-462E-ACF8-2125F11CCDF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99A89-833B-4DA4-A49D-BFAAD0611650}"/>
              </a:ext>
            </a:extLst>
          </p:cNvPr>
          <p:cNvSpPr txBox="1"/>
          <p:nvPr/>
        </p:nvSpPr>
        <p:spPr>
          <a:xfrm>
            <a:off x="838200" y="5987018"/>
            <a:ext cx="5024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FAA Heliport Design Advisory Circular 150/5390-2C </a:t>
            </a:r>
          </a:p>
        </p:txBody>
      </p:sp>
    </p:spTree>
    <p:extLst>
      <p:ext uri="{BB962C8B-B14F-4D97-AF65-F5344CB8AC3E}">
        <p14:creationId xmlns:p14="http://schemas.microsoft.com/office/powerpoint/2010/main" val="298679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73D49-0BBB-4BDE-BB6E-C6F7C00D4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App/Dep Surface &amp; Transitional Surface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131D1-C752-4798-9747-6CDDAEC0C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A172E-FE1F-4E30-97B1-5DEE68562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09/12/2020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1959A-76A9-49D4-A856-24B47B4EF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02695-9CE3-4A58-AB57-52F0C5388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7E360-B2F9-462E-ACF8-2125F11CCDFB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A26426-6A4C-47DD-B3F7-D76C6291C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9665" y="1734159"/>
            <a:ext cx="5232670" cy="462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15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6028-9082-4FFC-8A73-7215EDD7B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Layup of 3 Different Airspaces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45849-DC36-4243-AD39-E44763278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09/12/2020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C05EC-A89B-4C1C-9EBD-AD8169956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4457-96B6-42D3-BBC8-E9DC371FB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7E360-B2F9-462E-ACF8-2125F11CCDF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F2EF2D-8927-4179-921E-67B338CF4997}"/>
              </a:ext>
            </a:extLst>
          </p:cNvPr>
          <p:cNvSpPr/>
          <p:nvPr/>
        </p:nvSpPr>
        <p:spPr>
          <a:xfrm>
            <a:off x="952348" y="4338937"/>
            <a:ext cx="590901" cy="5985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BA4E9F8-B65F-4C9D-ABFC-9590F813EF8D}"/>
              </a:ext>
            </a:extLst>
          </p:cNvPr>
          <p:cNvCxnSpPr>
            <a:cxnSpLocks/>
          </p:cNvCxnSpPr>
          <p:nvPr/>
        </p:nvCxnSpPr>
        <p:spPr>
          <a:xfrm flipV="1">
            <a:off x="1521477" y="3639927"/>
            <a:ext cx="9144391" cy="699013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F3CE8E9-56F7-4612-92C3-7D844103D895}"/>
              </a:ext>
            </a:extLst>
          </p:cNvPr>
          <p:cNvSpPr/>
          <p:nvPr/>
        </p:nvSpPr>
        <p:spPr>
          <a:xfrm>
            <a:off x="853555" y="3907017"/>
            <a:ext cx="78848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FATO</a:t>
            </a:r>
            <a:endParaRPr lang="en-US" sz="20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E5EA66-131B-444B-8F1B-686AF4358492}"/>
              </a:ext>
            </a:extLst>
          </p:cNvPr>
          <p:cNvCxnSpPr>
            <a:cxnSpLocks/>
          </p:cNvCxnSpPr>
          <p:nvPr/>
        </p:nvCxnSpPr>
        <p:spPr>
          <a:xfrm flipV="1">
            <a:off x="1543249" y="2548294"/>
            <a:ext cx="7291035" cy="1790643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431BCE8-4A1D-4D7C-8AA7-E2638BE0C407}"/>
              </a:ext>
            </a:extLst>
          </p:cNvPr>
          <p:cNvCxnSpPr>
            <a:cxnSpLocks/>
          </p:cNvCxnSpPr>
          <p:nvPr/>
        </p:nvCxnSpPr>
        <p:spPr>
          <a:xfrm>
            <a:off x="620379" y="4339181"/>
            <a:ext cx="10972800" cy="0"/>
          </a:xfrm>
          <a:prstGeom prst="line">
            <a:avLst/>
          </a:prstGeom>
          <a:ln w="28575">
            <a:solidFill>
              <a:srgbClr val="F7964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41B274F-73A6-4303-B30D-D3F26EA4779A}"/>
              </a:ext>
            </a:extLst>
          </p:cNvPr>
          <p:cNvCxnSpPr/>
          <p:nvPr/>
        </p:nvCxnSpPr>
        <p:spPr>
          <a:xfrm flipV="1">
            <a:off x="2993923" y="2932206"/>
            <a:ext cx="5860025" cy="1415442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FE17397-DE33-43B0-A24B-862ACF0FE532}"/>
              </a:ext>
            </a:extLst>
          </p:cNvPr>
          <p:cNvCxnSpPr/>
          <p:nvPr/>
        </p:nvCxnSpPr>
        <p:spPr>
          <a:xfrm flipV="1">
            <a:off x="10778067" y="3639927"/>
            <a:ext cx="0" cy="66720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1501984-B83C-4DAD-9217-91D72F72201C}"/>
              </a:ext>
            </a:extLst>
          </p:cNvPr>
          <p:cNvCxnSpPr/>
          <p:nvPr/>
        </p:nvCxnSpPr>
        <p:spPr>
          <a:xfrm flipV="1">
            <a:off x="8853948" y="2932206"/>
            <a:ext cx="0" cy="137160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22B1883-FCA6-4074-B86F-CF542EE23DBB}"/>
              </a:ext>
            </a:extLst>
          </p:cNvPr>
          <p:cNvCxnSpPr/>
          <p:nvPr/>
        </p:nvCxnSpPr>
        <p:spPr>
          <a:xfrm flipV="1">
            <a:off x="9302682" y="2525808"/>
            <a:ext cx="0" cy="178308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7E9AE49E-8B49-48E3-9548-BA08CB7B9107}"/>
              </a:ext>
            </a:extLst>
          </p:cNvPr>
          <p:cNvSpPr/>
          <p:nvPr/>
        </p:nvSpPr>
        <p:spPr>
          <a:xfrm rot="16200000">
            <a:off x="10700238" y="3886142"/>
            <a:ext cx="437121" cy="2053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200’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9AEB14E-5665-4F87-86E3-89D589F1561A}"/>
              </a:ext>
            </a:extLst>
          </p:cNvPr>
          <p:cNvSpPr/>
          <p:nvPr/>
        </p:nvSpPr>
        <p:spPr>
          <a:xfrm rot="16200000">
            <a:off x="8750161" y="3477644"/>
            <a:ext cx="437121" cy="2053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400’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456222F-419D-4F9A-A7F2-15AE4C3701F0}"/>
              </a:ext>
            </a:extLst>
          </p:cNvPr>
          <p:cNvSpPr/>
          <p:nvPr/>
        </p:nvSpPr>
        <p:spPr>
          <a:xfrm rot="16200000">
            <a:off x="9244479" y="3478995"/>
            <a:ext cx="437121" cy="2053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500’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A5122CE-0DF9-4915-81F0-6CD1E29D92A4}"/>
              </a:ext>
            </a:extLst>
          </p:cNvPr>
          <p:cNvCxnSpPr>
            <a:cxnSpLocks/>
          </p:cNvCxnSpPr>
          <p:nvPr/>
        </p:nvCxnSpPr>
        <p:spPr>
          <a:xfrm flipH="1">
            <a:off x="1543249" y="4473623"/>
            <a:ext cx="146304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7CB03582-15CA-4BAE-B356-E4B18C51B1F4}"/>
              </a:ext>
            </a:extLst>
          </p:cNvPr>
          <p:cNvSpPr/>
          <p:nvPr/>
        </p:nvSpPr>
        <p:spPr>
          <a:xfrm>
            <a:off x="2056208" y="4548451"/>
            <a:ext cx="437121" cy="2053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800’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E2FFB48-2930-4E48-A5D7-023D24733A47}"/>
              </a:ext>
            </a:extLst>
          </p:cNvPr>
          <p:cNvCxnSpPr>
            <a:cxnSpLocks/>
          </p:cNvCxnSpPr>
          <p:nvPr/>
        </p:nvCxnSpPr>
        <p:spPr>
          <a:xfrm flipH="1">
            <a:off x="1530883" y="4854623"/>
            <a:ext cx="73152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E02F98C8-BE96-4F36-A983-2A66CCEE7349}"/>
              </a:ext>
            </a:extLst>
          </p:cNvPr>
          <p:cNvSpPr/>
          <p:nvPr/>
        </p:nvSpPr>
        <p:spPr>
          <a:xfrm>
            <a:off x="4851389" y="4871552"/>
            <a:ext cx="685811" cy="2351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4,000’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44D0350-4A70-4DE9-8B89-342410DE9265}"/>
              </a:ext>
            </a:extLst>
          </p:cNvPr>
          <p:cNvCxnSpPr>
            <a:cxnSpLocks/>
          </p:cNvCxnSpPr>
          <p:nvPr/>
        </p:nvCxnSpPr>
        <p:spPr>
          <a:xfrm flipH="1">
            <a:off x="2993923" y="4473623"/>
            <a:ext cx="585216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633FAEA2-D18B-4DB2-AE91-230CCDD9F3E9}"/>
              </a:ext>
            </a:extLst>
          </p:cNvPr>
          <p:cNvSpPr/>
          <p:nvPr/>
        </p:nvSpPr>
        <p:spPr>
          <a:xfrm>
            <a:off x="5577097" y="4465745"/>
            <a:ext cx="685811" cy="2351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3,200’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28C5994-D469-4186-AFA8-BABDDE233DFB}"/>
              </a:ext>
            </a:extLst>
          </p:cNvPr>
          <p:cNvSpPr/>
          <p:nvPr/>
        </p:nvSpPr>
        <p:spPr>
          <a:xfrm>
            <a:off x="5779947" y="5195389"/>
            <a:ext cx="685811" cy="2351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5,000’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B1B4CCD-B568-4EA0-849B-F0D138F671EB}"/>
              </a:ext>
            </a:extLst>
          </p:cNvPr>
          <p:cNvCxnSpPr>
            <a:cxnSpLocks/>
          </p:cNvCxnSpPr>
          <p:nvPr/>
        </p:nvCxnSpPr>
        <p:spPr>
          <a:xfrm flipH="1">
            <a:off x="1550853" y="5218690"/>
            <a:ext cx="91440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4C969F79-D8BF-4E3B-8E22-3C9A7E62AEE1}"/>
              </a:ext>
            </a:extLst>
          </p:cNvPr>
          <p:cNvSpPr/>
          <p:nvPr/>
        </p:nvSpPr>
        <p:spPr>
          <a:xfrm rot="20765080">
            <a:off x="5345635" y="2967335"/>
            <a:ext cx="1500732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8:1 App/Dep Surface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766A662-4A20-4E19-ADEB-723619C14F48}"/>
              </a:ext>
            </a:extLst>
          </p:cNvPr>
          <p:cNvSpPr/>
          <p:nvPr/>
        </p:nvSpPr>
        <p:spPr>
          <a:xfrm rot="20765080">
            <a:off x="5128876" y="3340804"/>
            <a:ext cx="1946367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Marking &amp; Lighting Surface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F609833-788A-42AC-A204-751C0CC107FD}"/>
              </a:ext>
            </a:extLst>
          </p:cNvPr>
          <p:cNvSpPr/>
          <p:nvPr/>
        </p:nvSpPr>
        <p:spPr>
          <a:xfrm rot="21309779">
            <a:off x="5185536" y="3712826"/>
            <a:ext cx="2154757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Obstruction Reporting Surface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9DB56B4-E1C2-4879-9BB0-EDE5443EAF92}"/>
              </a:ext>
            </a:extLst>
          </p:cNvPr>
          <p:cNvSpPr txBox="1"/>
          <p:nvPr/>
        </p:nvSpPr>
        <p:spPr>
          <a:xfrm>
            <a:off x="522514" y="1959429"/>
            <a:ext cx="1744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Assumption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</a:rPr>
              <a:t>FATO</a:t>
            </a:r>
            <a:r>
              <a:rPr lang="en-US" dirty="0">
                <a:solidFill>
                  <a:schemeClr val="bg1"/>
                </a:solidFill>
              </a:rPr>
              <a:t> 105’ X 105’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6B0D94F-6370-4945-A1D9-55BB7D6E251F}"/>
              </a:ext>
            </a:extLst>
          </p:cNvPr>
          <p:cNvSpPr txBox="1"/>
          <p:nvPr/>
        </p:nvSpPr>
        <p:spPr>
          <a:xfrm>
            <a:off x="8574117" y="5986773"/>
            <a:ext cx="234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*Drawing Not To Scale</a:t>
            </a:r>
          </a:p>
        </p:txBody>
      </p:sp>
    </p:spTree>
    <p:extLst>
      <p:ext uri="{BB962C8B-B14F-4D97-AF65-F5344CB8AC3E}">
        <p14:creationId xmlns:p14="http://schemas.microsoft.com/office/powerpoint/2010/main" val="269031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6028-9082-4FFC-8A73-7215EDD7B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Area Cross Section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45849-DC36-4243-AD39-E44763278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09/12/2020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C05EC-A89B-4C1C-9EBD-AD8169956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Five Alpha LLC ©2021 All Rights Reserved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4457-96B6-42D3-BBC8-E9DC371FB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7E360-B2F9-462E-ACF8-2125F11CCDF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F2EF2D-8927-4179-921E-67B338CF4997}"/>
              </a:ext>
            </a:extLst>
          </p:cNvPr>
          <p:cNvSpPr/>
          <p:nvPr/>
        </p:nvSpPr>
        <p:spPr>
          <a:xfrm>
            <a:off x="2011711" y="5278429"/>
            <a:ext cx="590901" cy="5985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BA4E9F8-B65F-4C9D-ABFC-9590F813EF8D}"/>
              </a:ext>
            </a:extLst>
          </p:cNvPr>
          <p:cNvCxnSpPr>
            <a:cxnSpLocks/>
          </p:cNvCxnSpPr>
          <p:nvPr/>
        </p:nvCxnSpPr>
        <p:spPr>
          <a:xfrm flipV="1">
            <a:off x="2580840" y="4579419"/>
            <a:ext cx="9144391" cy="699013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E5EA66-131B-444B-8F1B-686AF4358492}"/>
              </a:ext>
            </a:extLst>
          </p:cNvPr>
          <p:cNvCxnSpPr>
            <a:cxnSpLocks/>
          </p:cNvCxnSpPr>
          <p:nvPr/>
        </p:nvCxnSpPr>
        <p:spPr>
          <a:xfrm flipV="1">
            <a:off x="2602612" y="3487786"/>
            <a:ext cx="7291035" cy="1790643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431BCE8-4A1D-4D7C-8AA7-E2638BE0C407}"/>
              </a:ext>
            </a:extLst>
          </p:cNvPr>
          <p:cNvCxnSpPr>
            <a:cxnSpLocks/>
          </p:cNvCxnSpPr>
          <p:nvPr/>
        </p:nvCxnSpPr>
        <p:spPr>
          <a:xfrm>
            <a:off x="1679742" y="5278673"/>
            <a:ext cx="10058400" cy="0"/>
          </a:xfrm>
          <a:prstGeom prst="line">
            <a:avLst/>
          </a:prstGeom>
          <a:ln w="28575">
            <a:solidFill>
              <a:srgbClr val="F7964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41B274F-73A6-4303-B30D-D3F26EA4779A}"/>
              </a:ext>
            </a:extLst>
          </p:cNvPr>
          <p:cNvCxnSpPr/>
          <p:nvPr/>
        </p:nvCxnSpPr>
        <p:spPr>
          <a:xfrm flipV="1">
            <a:off x="4053286" y="3871698"/>
            <a:ext cx="5860025" cy="1415442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4C969F79-D8BF-4E3B-8E22-3C9A7E62AEE1}"/>
              </a:ext>
            </a:extLst>
          </p:cNvPr>
          <p:cNvSpPr/>
          <p:nvPr/>
        </p:nvSpPr>
        <p:spPr>
          <a:xfrm rot="20765080">
            <a:off x="6404998" y="3906827"/>
            <a:ext cx="1500732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8:1 App/Dep Surface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766A662-4A20-4E19-ADEB-723619C14F48}"/>
              </a:ext>
            </a:extLst>
          </p:cNvPr>
          <p:cNvSpPr/>
          <p:nvPr/>
        </p:nvSpPr>
        <p:spPr>
          <a:xfrm rot="20765080">
            <a:off x="6188239" y="4280296"/>
            <a:ext cx="1946367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Marking &amp; Lighting Surface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F609833-788A-42AC-A204-751C0CC107FD}"/>
              </a:ext>
            </a:extLst>
          </p:cNvPr>
          <p:cNvSpPr/>
          <p:nvPr/>
        </p:nvSpPr>
        <p:spPr>
          <a:xfrm rot="21309779">
            <a:off x="6244899" y="4652318"/>
            <a:ext cx="2154757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Obstruction Reporting Surface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318F22E-95A3-40D7-88BA-C5668EC60E51}"/>
              </a:ext>
            </a:extLst>
          </p:cNvPr>
          <p:cNvSpPr/>
          <p:nvPr/>
        </p:nvSpPr>
        <p:spPr>
          <a:xfrm>
            <a:off x="4051945" y="4714856"/>
            <a:ext cx="5860025" cy="568036"/>
          </a:xfrm>
          <a:custGeom>
            <a:avLst/>
            <a:gdLst>
              <a:gd name="connsiteX0" fmla="*/ 0 w 5867400"/>
              <a:gd name="connsiteY0" fmla="*/ 568036 h 568036"/>
              <a:gd name="connsiteX1" fmla="*/ 5867400 w 5867400"/>
              <a:gd name="connsiteY1" fmla="*/ 568036 h 568036"/>
              <a:gd name="connsiteX2" fmla="*/ 5867400 w 5867400"/>
              <a:gd name="connsiteY2" fmla="*/ 0 h 568036"/>
              <a:gd name="connsiteX3" fmla="*/ 713509 w 5867400"/>
              <a:gd name="connsiteY3" fmla="*/ 387927 h 568036"/>
              <a:gd name="connsiteX4" fmla="*/ 0 w 5867400"/>
              <a:gd name="connsiteY4" fmla="*/ 568036 h 568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67400" h="568036">
                <a:moveTo>
                  <a:pt x="0" y="568036"/>
                </a:moveTo>
                <a:lnTo>
                  <a:pt x="5867400" y="568036"/>
                </a:lnTo>
                <a:lnTo>
                  <a:pt x="5867400" y="0"/>
                </a:lnTo>
                <a:lnTo>
                  <a:pt x="713509" y="387927"/>
                </a:lnTo>
                <a:lnTo>
                  <a:pt x="0" y="568036"/>
                </a:lnTo>
                <a:close/>
              </a:path>
            </a:pathLst>
          </a:custGeom>
          <a:solidFill>
            <a:srgbClr val="00B05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2622965-4880-448F-8F28-A45A6DEDBC96}"/>
              </a:ext>
            </a:extLst>
          </p:cNvPr>
          <p:cNvSpPr/>
          <p:nvPr/>
        </p:nvSpPr>
        <p:spPr>
          <a:xfrm>
            <a:off x="4772381" y="3883583"/>
            <a:ext cx="5133109" cy="1226127"/>
          </a:xfrm>
          <a:custGeom>
            <a:avLst/>
            <a:gdLst>
              <a:gd name="connsiteX0" fmla="*/ 0 w 5133109"/>
              <a:gd name="connsiteY0" fmla="*/ 1226127 h 1226127"/>
              <a:gd name="connsiteX1" fmla="*/ 5133109 w 5133109"/>
              <a:gd name="connsiteY1" fmla="*/ 831273 h 1226127"/>
              <a:gd name="connsiteX2" fmla="*/ 5133109 w 5133109"/>
              <a:gd name="connsiteY2" fmla="*/ 0 h 1226127"/>
              <a:gd name="connsiteX3" fmla="*/ 0 w 5133109"/>
              <a:gd name="connsiteY3" fmla="*/ 1226127 h 1226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33109" h="1226127">
                <a:moveTo>
                  <a:pt x="0" y="1226127"/>
                </a:moveTo>
                <a:lnTo>
                  <a:pt x="5133109" y="831273"/>
                </a:lnTo>
                <a:lnTo>
                  <a:pt x="5133109" y="0"/>
                </a:lnTo>
                <a:lnTo>
                  <a:pt x="0" y="1226127"/>
                </a:lnTo>
                <a:close/>
              </a:path>
            </a:pathLst>
          </a:cu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545F5AB-19FA-4AC4-BFDD-F14206FBF58C}"/>
              </a:ext>
            </a:extLst>
          </p:cNvPr>
          <p:cNvSpPr/>
          <p:nvPr/>
        </p:nvSpPr>
        <p:spPr>
          <a:xfrm>
            <a:off x="2597218" y="3495656"/>
            <a:ext cx="7308272" cy="1787236"/>
          </a:xfrm>
          <a:custGeom>
            <a:avLst/>
            <a:gdLst>
              <a:gd name="connsiteX0" fmla="*/ 0 w 7308272"/>
              <a:gd name="connsiteY0" fmla="*/ 1780309 h 1787236"/>
              <a:gd name="connsiteX1" fmla="*/ 1461654 w 7308272"/>
              <a:gd name="connsiteY1" fmla="*/ 1787236 h 1787236"/>
              <a:gd name="connsiteX2" fmla="*/ 7308272 w 7308272"/>
              <a:gd name="connsiteY2" fmla="*/ 374072 h 1787236"/>
              <a:gd name="connsiteX3" fmla="*/ 7301345 w 7308272"/>
              <a:gd name="connsiteY3" fmla="*/ 0 h 1787236"/>
              <a:gd name="connsiteX4" fmla="*/ 0 w 7308272"/>
              <a:gd name="connsiteY4" fmla="*/ 1780309 h 1787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8272" h="1787236">
                <a:moveTo>
                  <a:pt x="0" y="1780309"/>
                </a:moveTo>
                <a:lnTo>
                  <a:pt x="1461654" y="1787236"/>
                </a:lnTo>
                <a:lnTo>
                  <a:pt x="7308272" y="374072"/>
                </a:lnTo>
                <a:lnTo>
                  <a:pt x="7301345" y="0"/>
                </a:lnTo>
                <a:lnTo>
                  <a:pt x="0" y="1780309"/>
                </a:lnTo>
                <a:close/>
              </a:path>
            </a:pathLst>
          </a:custGeom>
          <a:solidFill>
            <a:srgbClr val="FFFF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DDEF293-5D46-4208-913F-40B9F135FBB0}"/>
              </a:ext>
            </a:extLst>
          </p:cNvPr>
          <p:cNvSpPr/>
          <p:nvPr/>
        </p:nvSpPr>
        <p:spPr>
          <a:xfrm>
            <a:off x="2278563" y="2539692"/>
            <a:ext cx="7626927" cy="2743200"/>
          </a:xfrm>
          <a:custGeom>
            <a:avLst/>
            <a:gdLst>
              <a:gd name="connsiteX0" fmla="*/ 83128 w 7696200"/>
              <a:gd name="connsiteY0" fmla="*/ 2715491 h 2743200"/>
              <a:gd name="connsiteX1" fmla="*/ 422564 w 7696200"/>
              <a:gd name="connsiteY1" fmla="*/ 2743200 h 2743200"/>
              <a:gd name="connsiteX2" fmla="*/ 7689273 w 7696200"/>
              <a:gd name="connsiteY2" fmla="*/ 949036 h 2743200"/>
              <a:gd name="connsiteX3" fmla="*/ 7696200 w 7696200"/>
              <a:gd name="connsiteY3" fmla="*/ 13855 h 2743200"/>
              <a:gd name="connsiteX4" fmla="*/ 0 w 7696200"/>
              <a:gd name="connsiteY4" fmla="*/ 0 h 2743200"/>
              <a:gd name="connsiteX5" fmla="*/ 83128 w 7696200"/>
              <a:gd name="connsiteY5" fmla="*/ 2715491 h 2743200"/>
              <a:gd name="connsiteX0" fmla="*/ 13855 w 7626927"/>
              <a:gd name="connsiteY0" fmla="*/ 2715491 h 2743200"/>
              <a:gd name="connsiteX1" fmla="*/ 353291 w 7626927"/>
              <a:gd name="connsiteY1" fmla="*/ 2743200 h 2743200"/>
              <a:gd name="connsiteX2" fmla="*/ 7620000 w 7626927"/>
              <a:gd name="connsiteY2" fmla="*/ 949036 h 2743200"/>
              <a:gd name="connsiteX3" fmla="*/ 7626927 w 7626927"/>
              <a:gd name="connsiteY3" fmla="*/ 13855 h 2743200"/>
              <a:gd name="connsiteX4" fmla="*/ 0 w 7626927"/>
              <a:gd name="connsiteY4" fmla="*/ 0 h 2743200"/>
              <a:gd name="connsiteX5" fmla="*/ 13855 w 7626927"/>
              <a:gd name="connsiteY5" fmla="*/ 2715491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6927" h="2743200">
                <a:moveTo>
                  <a:pt x="13855" y="2715491"/>
                </a:moveTo>
                <a:lnTo>
                  <a:pt x="353291" y="2743200"/>
                </a:lnTo>
                <a:lnTo>
                  <a:pt x="7620000" y="949036"/>
                </a:lnTo>
                <a:lnTo>
                  <a:pt x="7626927" y="13855"/>
                </a:lnTo>
                <a:lnTo>
                  <a:pt x="0" y="0"/>
                </a:lnTo>
                <a:cubicBezTo>
                  <a:pt x="4618" y="905164"/>
                  <a:pt x="9237" y="1810327"/>
                  <a:pt x="13855" y="2715491"/>
                </a:cubicBezTo>
                <a:close/>
              </a:path>
            </a:pathLst>
          </a:cu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A9473A3-DBEA-4EDC-A2D8-D6910F5FDD71}"/>
              </a:ext>
            </a:extLst>
          </p:cNvPr>
          <p:cNvSpPr/>
          <p:nvPr/>
        </p:nvSpPr>
        <p:spPr>
          <a:xfrm>
            <a:off x="8419615" y="4890986"/>
            <a:ext cx="1114408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Risk Value = A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C75103-8B47-4E76-A5B8-87A71F7F2818}"/>
              </a:ext>
            </a:extLst>
          </p:cNvPr>
          <p:cNvSpPr/>
          <p:nvPr/>
        </p:nvSpPr>
        <p:spPr>
          <a:xfrm>
            <a:off x="8425344" y="3771825"/>
            <a:ext cx="1122423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Risk Value = C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FF4C34A-DAA7-4413-B39E-55FFECD57D54}"/>
              </a:ext>
            </a:extLst>
          </p:cNvPr>
          <p:cNvSpPr/>
          <p:nvPr/>
        </p:nvSpPr>
        <p:spPr>
          <a:xfrm>
            <a:off x="8436278" y="4336776"/>
            <a:ext cx="1114408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Risk Value = B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13149C-8057-40E8-971E-3BFDDCEA953F}"/>
              </a:ext>
            </a:extLst>
          </p:cNvPr>
          <p:cNvSpPr/>
          <p:nvPr/>
        </p:nvSpPr>
        <p:spPr>
          <a:xfrm>
            <a:off x="8432271" y="3188635"/>
            <a:ext cx="1122423" cy="2616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Risk Value = 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D307843-0E5E-4B98-B7CC-8C866D1BCB78}"/>
              </a:ext>
            </a:extLst>
          </p:cNvPr>
          <p:cNvSpPr txBox="1"/>
          <p:nvPr/>
        </p:nvSpPr>
        <p:spPr>
          <a:xfrm>
            <a:off x="8574117" y="5986773"/>
            <a:ext cx="234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*Drawing Not To Scale</a:t>
            </a:r>
          </a:p>
        </p:txBody>
      </p:sp>
    </p:spTree>
    <p:extLst>
      <p:ext uri="{BB962C8B-B14F-4D97-AF65-F5344CB8AC3E}">
        <p14:creationId xmlns:p14="http://schemas.microsoft.com/office/powerpoint/2010/main" val="291601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Ra-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D8D8D8"/>
      </a:hlink>
      <a:folHlink>
        <a:srgbClr val="919191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6707</TotalTime>
  <Words>535</Words>
  <Application>Microsoft Office PowerPoint</Application>
  <PresentationFormat>Widescreen</PresentationFormat>
  <Paragraphs>91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Corbel</vt:lpstr>
      <vt:lpstr>Poor Richard</vt:lpstr>
      <vt:lpstr>Office Theme</vt:lpstr>
      <vt:lpstr>Heliport Airspace Risk Analysis Profile</vt:lpstr>
      <vt:lpstr>Heliport Airspace Defining Boundaries</vt:lpstr>
      <vt:lpstr>Construction Notice Criteria</vt:lpstr>
      <vt:lpstr>FAA Defined Heliport Obstruction Area</vt:lpstr>
      <vt:lpstr>Recommendations for Lighting &amp; Marking</vt:lpstr>
      <vt:lpstr>Recommendations for Lighting &amp; Marking</vt:lpstr>
      <vt:lpstr>App/Dep Surface &amp; Transitional Surface</vt:lpstr>
      <vt:lpstr>Layup of 3 Different Airspaces </vt:lpstr>
      <vt:lpstr>Risk Area Cross Section</vt:lpstr>
      <vt:lpstr>Defined Overall Risk Area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Rex Alexander</dc:creator>
  <cp:lastModifiedBy>Rex Alexander</cp:lastModifiedBy>
  <cp:revision>316</cp:revision>
  <dcterms:created xsi:type="dcterms:W3CDTF">2018-05-16T16:39:11Z</dcterms:created>
  <dcterms:modified xsi:type="dcterms:W3CDTF">2021-01-13T21:11:51Z</dcterms:modified>
</cp:coreProperties>
</file>